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58413" cy="7621588"/>
  <p:notesSz cx="6858000" cy="9144000"/>
  <p:defaultTextStyle>
    <a:defPPr>
      <a:defRPr lang="en-US"/>
    </a:defPPr>
    <a:lvl1pPr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1pPr>
    <a:lvl2pPr marL="4572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2pPr>
    <a:lvl3pPr marL="9144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3pPr>
    <a:lvl4pPr marL="13716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4pPr>
    <a:lvl5pPr marL="18288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176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95325"/>
            <a:ext cx="4568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4413" cy="16351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9588"/>
            <a:ext cx="7110413" cy="1946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5DF3DFD-66A1-4408-81E0-82A97F22728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BFE751B-452B-4E05-86E7-AA2214C6FC4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7413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1C96F0E-1321-462B-A8F4-64EAA167F2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76275"/>
            <a:ext cx="8634413" cy="127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62000" y="6942138"/>
            <a:ext cx="2116138" cy="5080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470275" y="6942138"/>
            <a:ext cx="3217863" cy="5080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80275" y="6942138"/>
            <a:ext cx="2117725" cy="508000"/>
          </a:xfrm>
        </p:spPr>
        <p:txBody>
          <a:bodyPr/>
          <a:lstStyle>
            <a:lvl1pPr>
              <a:defRPr/>
            </a:lvl1pPr>
          </a:lstStyle>
          <a:p>
            <a:fld id="{7FCB186E-D6C8-4A6F-95BF-D355454C15B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E82982C-4E87-4FD2-9262-EEE4527353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8" y="4897438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688" y="3230563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FA39026-9016-4ABB-A566-A81902640BF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0213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4613" y="2200275"/>
            <a:ext cx="4241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7040195-2CEB-4B57-9D2D-41C4B2FDF3A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2413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6563"/>
            <a:ext cx="4487863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7763"/>
            <a:ext cx="4487863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6563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7763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37406FF-C927-439F-94E2-3FFCBC427CC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7E3689A-BC1C-46E9-97C9-B2EBEB0342F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8954C96-3BDF-40C9-857E-A0F190EA561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1688" cy="12922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78488" cy="6505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5438"/>
            <a:ext cx="3341688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F72B25C-39E3-4139-BD1E-44A7030DD53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5588"/>
            <a:ext cx="6096000" cy="628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35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5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3BF07D9-7BC2-4A2A-A6E4-88B89FDF03B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4413" cy="127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4413" cy="457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the outline text format</a:t>
            </a:r>
          </a:p>
          <a:p>
            <a:pPr lvl="1"/>
            <a:r>
              <a:rPr lang="en-US" smtClean="0"/>
              <a:t>Second Outline Level</a:t>
            </a:r>
          </a:p>
          <a:p>
            <a:pPr lvl="2"/>
            <a:r>
              <a:rPr lang="en-US" smtClean="0"/>
              <a:t>Third Outline Level</a:t>
            </a:r>
          </a:p>
          <a:p>
            <a:pPr lvl="3"/>
            <a:r>
              <a:rPr lang="en-US" smtClean="0"/>
              <a:t>Fourth Outline Level</a:t>
            </a:r>
          </a:p>
          <a:p>
            <a:pPr lvl="4"/>
            <a:r>
              <a:rPr lang="en-US" smtClean="0"/>
              <a:t>Fifth Outline Level</a:t>
            </a:r>
          </a:p>
          <a:p>
            <a:pPr lvl="4"/>
            <a:r>
              <a:rPr lang="en-US" smtClean="0"/>
              <a:t>Sixth Outline Level</a:t>
            </a:r>
          </a:p>
          <a:p>
            <a:pPr lvl="4"/>
            <a:r>
              <a:rPr lang="en-US" smtClean="0"/>
              <a:t>Seventh Outline Level</a:t>
            </a:r>
          </a:p>
          <a:p>
            <a:pPr lvl="4"/>
            <a:r>
              <a:rPr lang="en-US" smtClean="0"/>
              <a:t>Eighth Outline Level</a:t>
            </a:r>
          </a:p>
          <a:p>
            <a:pPr lvl="4"/>
            <a:r>
              <a:rPr lang="en-US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62000" y="6942138"/>
            <a:ext cx="2116138" cy="50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>
                <a:srgbClr val="730065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70275" y="6942138"/>
            <a:ext cx="3217863" cy="50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Clr>
                <a:srgbClr val="730065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80275" y="6942138"/>
            <a:ext cx="2117725" cy="50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>
                <a:srgbClr val="730065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fld id="{98C6EDFC-72C4-4C1E-86AC-BF4E0B00E459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2pPr>
      <a:lvl3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3pPr>
      <a:lvl4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4pPr>
      <a:lvl5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5pPr>
      <a:lvl6pPr marL="4572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6pPr>
      <a:lvl7pPr marL="9144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7pPr>
      <a:lvl8pPr marL="13716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8pPr>
      <a:lvl9pPr marL="18288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DejaVu LGC Sans" charset="0"/>
          <a:cs typeface="DejaVu LGC Sans" charset="0"/>
        </a:defRPr>
      </a:lvl9pPr>
    </p:titleStyle>
    <p:bodyStyle>
      <a:lvl1pPr marL="341313" indent="-341313" algn="l" defTabSz="457200" rtl="0" eaLnBrk="1" fontAlgn="base" hangingPunct="1">
        <a:lnSpc>
          <a:spcPct val="93000"/>
        </a:lnSpc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57200" rtl="0" eaLnBrk="1" fontAlgn="base" hangingPunct="1">
        <a:lnSpc>
          <a:spcPct val="93000"/>
        </a:lnSpc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lnSpc>
          <a:spcPct val="93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fontAlgn="base" hangingPunct="1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1" fontAlgn="base" hangingPunct="1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1" fontAlgn="base" hangingPunct="1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1" fontAlgn="base" hangingPunct="1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860425" y="3049588"/>
            <a:ext cx="8450263" cy="1216025"/>
          </a:xfrm>
          <a:ln/>
        </p:spPr>
        <p:txBody>
          <a:bodyPr lIns="0" tIns="0" rIns="0" bIns="0" anchor="t"/>
          <a:lstStyle/>
          <a:p>
            <a:pPr>
              <a:lnSpc>
                <a:spcPct val="95000"/>
              </a:lnSpc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100" b="1" u="sng">
                <a:latin typeface="Arial" charset="0"/>
              </a:rPr>
              <a:t>2.01 Economic Systems</a:t>
            </a:r>
            <a:br>
              <a:rPr lang="en-GB" sz="2100" b="1" u="sng">
                <a:latin typeface="Arial" charset="0"/>
              </a:rPr>
            </a:br>
            <a:r>
              <a:rPr lang="en-GB" sz="2100">
                <a:latin typeface="Tahoma" pitchFamily="32" charset="0"/>
              </a:rPr>
              <a:t>Compare different types of economic systems: traditional, free enterprise, command and mixed.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771650" y="4572000"/>
            <a:ext cx="6616700" cy="914400"/>
          </a:xfrm>
          <a:prstGeom prst="rect">
            <a:avLst/>
          </a:prstGeom>
          <a:noFill/>
          <a:ln/>
        </p:spPr>
        <p:txBody>
          <a:bodyPr lIns="0" tIns="0" rIns="0" bIns="0"/>
          <a:lstStyle/>
          <a:p>
            <a:pPr marL="0" indent="0" algn="ctr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dirty="0">
              <a:solidFill>
                <a:srgbClr val="FFFFFF"/>
              </a:solidFill>
              <a:latin typeface="Comic Sans MS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FFFFF"/>
                </a:solidFill>
                <a:latin typeface="Comic Sans MS" pitchFamily="32" charset="0"/>
              </a:rPr>
              <a:t>What is economics????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8800"/>
            <a:ext cx="9664700" cy="5486400"/>
          </a:xfrm>
          <a:ln/>
        </p:spPr>
        <p:txBody>
          <a:bodyPr lIns="0" tIns="0" rIns="0" bIns="0"/>
          <a:lstStyle/>
          <a:p>
            <a:pPr marL="0" indent="0">
              <a:lnSpc>
                <a:spcPct val="95000"/>
              </a:lnSpc>
              <a:spcBef>
                <a:spcPct val="0"/>
              </a:spcBef>
              <a:buFont typeface="Tahoma" pitchFamily="32" charset="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3100">
                <a:latin typeface="Tahoma" pitchFamily="32" charset="0"/>
              </a:rPr>
              <a:t>Economics studies how individuals and societies seek to satisfy needs and wants through incentives, choices, and allocation of scarce resources.</a:t>
            </a:r>
          </a:p>
          <a:p>
            <a:pPr marL="0" indent="0">
              <a:lnSpc>
                <a:spcPct val="95000"/>
              </a:lnSpc>
              <a:spcBef>
                <a:spcPct val="0"/>
              </a:spcBef>
              <a:buFont typeface="Tahoma" pitchFamily="32" charset="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3100">
                <a:latin typeface="Tahoma" pitchFamily="32" charset="0"/>
              </a:rPr>
              <a:t> TECHNOLOGY</a:t>
            </a:r>
            <a:br>
              <a:rPr lang="en-GB" sz="3100">
                <a:latin typeface="Tahoma" pitchFamily="32" charset="0"/>
              </a:rPr>
            </a:br>
            <a:r>
              <a:rPr lang="en-GB" sz="3100">
                <a:latin typeface="Tahoma" pitchFamily="32" charset="0"/>
              </a:rPr>
              <a:t>OIL &amp; FUEL</a:t>
            </a:r>
            <a:br>
              <a:rPr lang="en-GB" sz="3100">
                <a:latin typeface="Tahoma" pitchFamily="32" charset="0"/>
              </a:rPr>
            </a:br>
            <a:r>
              <a:rPr lang="en-GB" sz="3100">
                <a:latin typeface="Tahoma" pitchFamily="32" charset="0"/>
              </a:rPr>
              <a:t>           LAND</a:t>
            </a:r>
            <a:br>
              <a:rPr lang="en-GB" sz="3100">
                <a:latin typeface="Tahoma" pitchFamily="32" charset="0"/>
              </a:rPr>
            </a:br>
            <a:r>
              <a:rPr lang="en-GB" sz="3100">
                <a:latin typeface="Tahoma" pitchFamily="32" charset="0"/>
              </a:rPr>
              <a:t>     DOCTORSSSS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FFFFF"/>
                </a:solidFill>
                <a:latin typeface="Comic Sans MS" pitchFamily="32" charset="0"/>
              </a:rPr>
              <a:t>FACTORS OF PRODUCTION.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4038"/>
            <a:ext cx="4589463" cy="5478462"/>
          </a:xfrm>
          <a:ln/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900">
                <a:latin typeface="Tahoma" pitchFamily="32" charset="0"/>
              </a:rPr>
              <a:t>Economic Resources 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000066"/>
              </a:buClr>
              <a:buSzPct val="80000"/>
              <a:buFont typeface="Courier New" pitchFamily="49" charset="0"/>
              <a:buChar char="o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900">
                <a:solidFill>
                  <a:srgbClr val="000066"/>
                </a:solidFill>
                <a:latin typeface="Tahoma" pitchFamily="32" charset="0"/>
              </a:rPr>
              <a:t>Natural Resources</a:t>
            </a:r>
            <a:r>
              <a:rPr lang="en-GB" sz="1900">
                <a:latin typeface="Tahoma" pitchFamily="32" charset="0"/>
              </a:rPr>
              <a:t> – raw materials found in nature that are used to produce goods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000066"/>
              </a:buClr>
              <a:buSzPct val="80000"/>
              <a:buFont typeface="Courier New" pitchFamily="49" charset="0"/>
              <a:buChar char="o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900">
                <a:solidFill>
                  <a:srgbClr val="000066"/>
                </a:solidFill>
                <a:latin typeface="Tahoma" pitchFamily="32" charset="0"/>
              </a:rPr>
              <a:t>Human Resources</a:t>
            </a:r>
            <a:r>
              <a:rPr lang="en-GB" sz="1900">
                <a:latin typeface="Tahoma" pitchFamily="32" charset="0"/>
              </a:rPr>
              <a:t> – people’s knowledge, efforts, and skills used in their work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000066"/>
              </a:buClr>
              <a:buSzPct val="80000"/>
              <a:buFont typeface="Courier New" pitchFamily="49" charset="0"/>
              <a:buChar char="o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900">
                <a:solidFill>
                  <a:srgbClr val="000066"/>
                </a:solidFill>
                <a:latin typeface="Tahoma" pitchFamily="32" charset="0"/>
              </a:rPr>
              <a:t>Capital Resources</a:t>
            </a:r>
            <a:r>
              <a:rPr lang="en-GB" sz="1900">
                <a:latin typeface="Tahoma" pitchFamily="32" charset="0"/>
              </a:rPr>
              <a:t> – used to produce goods and services (buildings, materials, and equipment)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SzPct val="80000"/>
              <a:buFont typeface="Courier New" pitchFamily="49" charset="0"/>
              <a:buChar char="o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900">
                <a:latin typeface="Tahoma" pitchFamily="32" charset="0"/>
              </a:rPr>
              <a:t>Entrepreneurial Resources - recognize the need for new goods or service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900">
                <a:latin typeface="Tahoma" pitchFamily="32" charset="0"/>
              </a:rPr>
              <a:t>Scarcity – shortage of resources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327650" y="1828800"/>
            <a:ext cx="4584700" cy="5486400"/>
          </a:xfrm>
          <a:ln/>
        </p:spPr>
        <p:txBody>
          <a:bodyPr lIns="0" tIns="0" rIns="0" bIns="0"/>
          <a:lstStyle/>
          <a:p>
            <a:pPr marL="0" indent="0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 typeface="Comic Sans MS" pitchFamily="32" charset="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2700">
                <a:solidFill>
                  <a:srgbClr val="FFFFFF"/>
                </a:solidFill>
                <a:latin typeface="Comic Sans MS" pitchFamily="32" charset="0"/>
              </a:rPr>
              <a:t> 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1533525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FFFFF"/>
                </a:solidFill>
                <a:latin typeface="Comic Sans MS" pitchFamily="32" charset="0"/>
              </a:rPr>
              <a:t>WHY ECONOMIC SITUATIONS&gt;3???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8800"/>
            <a:ext cx="9664700" cy="5486400"/>
          </a:xfrm>
          <a:ln/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latin typeface="Tahoma" pitchFamily="32" charset="0"/>
              </a:rPr>
              <a:t>Nations use economic systems to determine how to use their limited resources effectively.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latin typeface="Tahoma" pitchFamily="32" charset="0"/>
              </a:rPr>
              <a:t>Primary goal of an economic system is to provide people with a minimum standard of living, or quality of life.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latin typeface="Tahoma" pitchFamily="32" charset="0"/>
              </a:rPr>
              <a:t>Different types of Economic Systems</a:t>
            </a:r>
          </a:p>
          <a:p>
            <a:pPr marL="1255713" lvl="3">
              <a:lnSpc>
                <a:spcPct val="95000"/>
              </a:lnSpc>
              <a:spcBef>
                <a:spcPct val="0"/>
              </a:spcBef>
              <a:buFont typeface="Wingdings" pitchFamily="80" charset="2"/>
              <a:buChar char="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3700">
                <a:latin typeface="Tahoma" pitchFamily="32" charset="0"/>
              </a:rPr>
              <a:t>Traditional Economy</a:t>
            </a:r>
          </a:p>
          <a:p>
            <a:pPr marL="1255713" lvl="3">
              <a:lnSpc>
                <a:spcPct val="95000"/>
              </a:lnSpc>
              <a:spcBef>
                <a:spcPct val="0"/>
              </a:spcBef>
              <a:buFont typeface="Wingdings" pitchFamily="80" charset="2"/>
              <a:buChar char="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3700">
                <a:latin typeface="Tahoma" pitchFamily="32" charset="0"/>
              </a:rPr>
              <a:t>Market Economy (free enterprise)</a:t>
            </a:r>
          </a:p>
          <a:p>
            <a:pPr marL="1255713" lvl="3">
              <a:lnSpc>
                <a:spcPct val="95000"/>
              </a:lnSpc>
              <a:spcBef>
                <a:spcPct val="0"/>
              </a:spcBef>
              <a:buFont typeface="Wingdings" pitchFamily="80" charset="2"/>
              <a:buChar char="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3700">
                <a:latin typeface="Tahoma" pitchFamily="32" charset="0"/>
              </a:rPr>
              <a:t>Command Economy</a:t>
            </a:r>
          </a:p>
          <a:p>
            <a:pPr marL="1255713" lvl="3">
              <a:lnSpc>
                <a:spcPct val="95000"/>
              </a:lnSpc>
              <a:spcBef>
                <a:spcPct val="0"/>
              </a:spcBef>
              <a:buFont typeface="Wingdings" pitchFamily="80" charset="2"/>
              <a:buChar char="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3700">
                <a:latin typeface="Tahoma" pitchFamily="32" charset="0"/>
              </a:rPr>
              <a:t>Mixed Economy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1533525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FFFFF"/>
                </a:solidFill>
                <a:latin typeface="Comic Sans MS" pitchFamily="32" charset="0"/>
              </a:rPr>
              <a:t>MARKET ECONOMYY free enterprise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4038"/>
            <a:ext cx="9664700" cy="5478462"/>
          </a:xfrm>
          <a:solidFill>
            <a:srgbClr val="FFD966"/>
          </a:solidFill>
          <a:ln/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latin typeface="Tahoma" pitchFamily="32" charset="0"/>
              </a:rPr>
              <a:t>Also called a</a:t>
            </a:r>
            <a:r>
              <a:rPr lang="en-GB" sz="2400" i="1">
                <a:latin typeface="Tahoma" pitchFamily="32" charset="0"/>
              </a:rPr>
              <a:t> Free Market Economy or Free Enterprise Economy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latin typeface="Tahoma" pitchFamily="32" charset="0"/>
              </a:rPr>
              <a:t>Businesses and consumers decide what they will produce and purchase and in what quantities 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latin typeface="Tahoma" pitchFamily="32" charset="0"/>
              </a:rPr>
              <a:t>Decisions are made according to law of supply &amp; demand</a:t>
            </a:r>
          </a:p>
          <a:p>
            <a:pPr marL="0" indent="0">
              <a:lnSpc>
                <a:spcPct val="95000"/>
              </a:lnSpc>
              <a:spcBef>
                <a:spcPct val="0"/>
              </a:spcBef>
              <a:buFont typeface="Tahoma" pitchFamily="32" charset="0"/>
              <a:buNone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endParaRPr lang="en-GB" sz="2400">
              <a:latin typeface="Tahoma" pitchFamily="32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latin typeface="Tahoma" pitchFamily="32" charset="0"/>
              </a:rPr>
              <a:t>Supply and demand of goods and services determine what is produced and the price that will be charged.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latin typeface="Tahoma" pitchFamily="32" charset="0"/>
              </a:rPr>
              <a:t>Advantage—competition to have the best products and services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solidFill>
                  <a:srgbClr val="FFFFFF"/>
                </a:solidFill>
                <a:latin typeface="Tahoma" pitchFamily="32" charset="0"/>
              </a:rPr>
              <a:t>Disadvantage—huge rift between wealthy and poor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400">
                <a:solidFill>
                  <a:srgbClr val="FFFFFF"/>
                </a:solidFill>
                <a:latin typeface="Tahoma" pitchFamily="32" charset="0"/>
              </a:rPr>
              <a:t>Note: a true market economy does not exist.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FFFFF"/>
                </a:solidFill>
                <a:latin typeface="Comic Sans MS" pitchFamily="32" charset="0"/>
              </a:rPr>
              <a:t>TRADITIONAL EXONOMY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8800"/>
            <a:ext cx="9664700" cy="5486400"/>
          </a:xfrm>
          <a:ln/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93C47D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100" b="1">
                <a:solidFill>
                  <a:srgbClr val="93C47D"/>
                </a:solidFill>
                <a:latin typeface="Tahoma" pitchFamily="32" charset="0"/>
              </a:rPr>
              <a:t>Found in under-developed countries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93C47D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100" b="1">
                <a:solidFill>
                  <a:srgbClr val="93C47D"/>
                </a:solidFill>
                <a:latin typeface="Tahoma" pitchFamily="32" charset="0"/>
              </a:rPr>
              <a:t>Customs govern the economic decisions that are made 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93C47D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100" b="1">
                <a:solidFill>
                  <a:srgbClr val="93C47D"/>
                </a:solidFill>
                <a:latin typeface="Tahoma" pitchFamily="32" charset="0"/>
              </a:rPr>
              <a:t>Farming, hunting and gathering are done the same way as the generation before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93C47D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solidFill>
                  <a:srgbClr val="93C47D"/>
                </a:solidFill>
                <a:latin typeface="Tahoma" pitchFamily="32" charset="0"/>
              </a:rPr>
              <a:t>Economic activities are centered around the family or ethnic unit 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93C47D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solidFill>
                  <a:srgbClr val="93C47D"/>
                </a:solidFill>
                <a:latin typeface="Tahoma" pitchFamily="32" charset="0"/>
              </a:rPr>
              <a:t>Men and women are given different economic roles and tasks 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8A500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solidFill>
                  <a:srgbClr val="F8A500"/>
                </a:solidFill>
                <a:latin typeface="Tahoma" pitchFamily="32" charset="0"/>
              </a:rPr>
              <a:t>Advantages</a:t>
            </a:r>
            <a:r>
              <a:rPr lang="en-GB" sz="2700">
                <a:solidFill>
                  <a:srgbClr val="F1C232"/>
                </a:solidFill>
                <a:latin typeface="Tahoma" pitchFamily="32" charset="0"/>
              </a:rPr>
              <a:t>: people have specific roles; security in the way things are done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8A500"/>
              </a:buClr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solidFill>
                  <a:srgbClr val="F8A500"/>
                </a:solidFill>
                <a:latin typeface="Tahoma" pitchFamily="32" charset="0"/>
              </a:rPr>
              <a:t>Disadvantages</a:t>
            </a:r>
            <a:r>
              <a:rPr lang="en-GB" sz="2700">
                <a:solidFill>
                  <a:srgbClr val="F1C232"/>
                </a:solidFill>
                <a:latin typeface="Tahoma" pitchFamily="32" charset="0"/>
              </a:rPr>
              <a:t>: Technology is not used; difficult to improve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FFFFF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FFFFF"/>
                </a:solidFill>
                <a:latin typeface="Comic Sans MS" pitchFamily="32" charset="0"/>
              </a:rPr>
              <a:t>Command Economy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4038"/>
            <a:ext cx="9664700" cy="5478462"/>
          </a:xfrm>
          <a:ln/>
        </p:spPr>
        <p:txBody>
          <a:bodyPr lIns="0" tIns="0" rIns="0" bIns="0"/>
          <a:lstStyle/>
          <a:p>
            <a:pPr marL="0" indent="0">
              <a:lnSpc>
                <a:spcPct val="95000"/>
              </a:lnSpc>
              <a:spcBef>
                <a:spcPct val="0"/>
              </a:spcBef>
              <a:buFont typeface="Tahoma" pitchFamily="32" charset="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latin typeface="Tahoma" pitchFamily="32" charset="0"/>
              </a:rPr>
              <a:t>The </a:t>
            </a: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government determines what, how, and for whom goods and services are produced.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Font typeface="Tahoma" pitchFamily="32" charset="0"/>
              <a:buChar char="•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Strong Command – where government makes all decisions (communism – </a:t>
            </a:r>
            <a:r>
              <a:rPr lang="en-GB" sz="1900">
                <a:latin typeface="Tahoma" pitchFamily="32" charset="0"/>
              </a:rPr>
              <a:t>China, Cuba, North Korea) 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FCC66"/>
              </a:buClr>
              <a:buFont typeface="Tahoma" pitchFamily="32" charset="0"/>
              <a:buChar char="•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 b="1">
                <a:solidFill>
                  <a:srgbClr val="FFCC66"/>
                </a:solidFill>
                <a:latin typeface="Tahoma" pitchFamily="32" charset="0"/>
              </a:rPr>
              <a:t>Moderate Command – where some form of private enterprise exists but the state owns major resources (socialism – France and Sweden)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Font typeface="Tahoma" pitchFamily="32" charset="0"/>
              <a:buChar char="•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Advantages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SzPct val="80000"/>
              <a:buFont typeface="Courier New" pitchFamily="49" charset="0"/>
              <a:buChar char="o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Guarantees equal standard of living for everyone 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SzPct val="80000"/>
              <a:buFont typeface="Courier New" pitchFamily="49" charset="0"/>
              <a:buChar char="o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Less crime and poverty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SzPct val="80000"/>
              <a:buFont typeface="Courier New" pitchFamily="49" charset="0"/>
              <a:buChar char="o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Needs are provided for through the government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Font typeface="Tahoma" pitchFamily="32" charset="0"/>
              <a:buChar char="•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Disadvantages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SzPct val="80000"/>
              <a:buFont typeface="Courier New" pitchFamily="49" charset="0"/>
              <a:buChar char="o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Minimal choices, Fewer choices of items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SzPct val="80000"/>
              <a:buFont typeface="Courier New" pitchFamily="49" charset="0"/>
              <a:buChar char="o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No incentive to produce better products</a:t>
            </a:r>
          </a:p>
          <a:p>
            <a:pPr marL="855663" lvl="2" indent="-28575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Font typeface="Comic Sans MS" pitchFamily="32" charset="0"/>
              <a:buChar char=" 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Comic Sans MS" pitchFamily="32" charset="0"/>
              </a:rPr>
              <a:t> 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3D85C6"/>
              </a:buClr>
              <a:buFont typeface="Tahoma" pitchFamily="32" charset="0"/>
              <a:buChar char="•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GB" sz="1900">
                <a:solidFill>
                  <a:srgbClr val="3D85C6"/>
                </a:solidFill>
                <a:latin typeface="Tahoma" pitchFamily="32" charset="0"/>
              </a:rPr>
              <a:t>Also known as a</a:t>
            </a:r>
            <a:r>
              <a:rPr lang="en-GB" sz="1900" i="1">
                <a:solidFill>
                  <a:srgbClr val="3D85C6"/>
                </a:solidFill>
                <a:latin typeface="Tahoma" pitchFamily="32" charset="0"/>
              </a:rPr>
              <a:t> Planned Economy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  <a:ln/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F9CB9C"/>
              </a:buClr>
              <a:buFont typeface="Comic Sans MS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>
                <a:solidFill>
                  <a:srgbClr val="F9CB9C"/>
                </a:solidFill>
                <a:latin typeface="Comic Sans MS" pitchFamily="32" charset="0"/>
              </a:rPr>
              <a:t>M</a:t>
            </a:r>
            <a:r>
              <a:rPr lang="en-GB" sz="4300">
                <a:solidFill>
                  <a:srgbClr val="FF0000"/>
                </a:solidFill>
                <a:latin typeface="Comic Sans MS" pitchFamily="32" charset="0"/>
              </a:rPr>
              <a:t>I</a:t>
            </a:r>
            <a:r>
              <a:rPr lang="en-GB" sz="4300">
                <a:solidFill>
                  <a:srgbClr val="E69138"/>
                </a:solidFill>
                <a:latin typeface="Courier New" pitchFamily="49" charset="0"/>
              </a:rPr>
              <a:t>X</a:t>
            </a:r>
            <a:r>
              <a:rPr lang="en-GB" sz="4300">
                <a:solidFill>
                  <a:srgbClr val="0000FF"/>
                </a:solidFill>
                <a:latin typeface="Courier New" pitchFamily="49" charset="0"/>
              </a:rPr>
              <a:t>E</a:t>
            </a:r>
            <a:r>
              <a:rPr lang="en-GB" sz="4300">
                <a:solidFill>
                  <a:srgbClr val="FFFF00"/>
                </a:solidFill>
                <a:latin typeface="Courier New" pitchFamily="49" charset="0"/>
              </a:rPr>
              <a:t>D</a:t>
            </a:r>
            <a:r>
              <a:rPr lang="en-GB" sz="4300">
                <a:solidFill>
                  <a:srgbClr val="F9CB9C"/>
                </a:solidFill>
                <a:latin typeface="Courier New" pitchFamily="49" charset="0"/>
              </a:rPr>
              <a:t> </a:t>
            </a:r>
            <a:r>
              <a:rPr lang="en-GB" sz="4300">
                <a:solidFill>
                  <a:srgbClr val="00FF00"/>
                </a:solidFill>
                <a:latin typeface="Courier New" pitchFamily="49" charset="0"/>
              </a:rPr>
              <a:t>E</a:t>
            </a:r>
            <a:r>
              <a:rPr lang="en-GB" sz="4300">
                <a:solidFill>
                  <a:srgbClr val="00FFFF"/>
                </a:solidFill>
                <a:latin typeface="Courier New" pitchFamily="49" charset="0"/>
              </a:rPr>
              <a:t>C</a:t>
            </a:r>
            <a:r>
              <a:rPr lang="en-GB" sz="4300">
                <a:solidFill>
                  <a:srgbClr val="444444"/>
                </a:solidFill>
                <a:latin typeface="Comic Sans MS" pitchFamily="32" charset="0"/>
              </a:rPr>
              <a:t>O</a:t>
            </a:r>
            <a:r>
              <a:rPr lang="en-GB" sz="4300">
                <a:solidFill>
                  <a:srgbClr val="274E13"/>
                </a:solidFill>
                <a:latin typeface="Comic Sans MS" pitchFamily="32" charset="0"/>
              </a:rPr>
              <a:t>N</a:t>
            </a:r>
            <a:r>
              <a:rPr lang="en-GB" sz="4300">
                <a:solidFill>
                  <a:srgbClr val="0000FF"/>
                </a:solidFill>
              </a:rPr>
              <a:t>O</a:t>
            </a:r>
            <a:r>
              <a:rPr lang="en-GB" sz="4300">
                <a:solidFill>
                  <a:srgbClr val="9900FF"/>
                </a:solidFill>
              </a:rPr>
              <a:t>M</a:t>
            </a:r>
            <a:r>
              <a:rPr lang="en-GB" sz="4300">
                <a:solidFill>
                  <a:srgbClr val="FF00FF"/>
                </a:solidFill>
                <a:latin typeface="trebuchet ms" pitchFamily="32" charset="0"/>
              </a:rPr>
              <a:t>Y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828800"/>
            <a:ext cx="9664700" cy="5486400"/>
          </a:xfrm>
          <a:ln/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latin typeface="Tahoma" pitchFamily="32" charset="0"/>
              </a:rPr>
              <a:t>Combination of a market and a command economy 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latin typeface="Tahoma" pitchFamily="32" charset="0"/>
              </a:rPr>
              <a:t>Government takes of people’s needs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latin typeface="Tahoma" pitchFamily="32" charset="0"/>
              </a:rPr>
              <a:t>Marketplace takes care of people’s wants.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 i="1">
                <a:solidFill>
                  <a:srgbClr val="FFFFFF"/>
                </a:solidFill>
                <a:latin typeface="Tahoma" pitchFamily="32" charset="0"/>
              </a:rPr>
              <a:t>Most nations have a mixed economy:</a:t>
            </a:r>
            <a:r>
              <a:rPr lang="en-GB" sz="2700">
                <a:solidFill>
                  <a:srgbClr val="FFFFFF"/>
                </a:solidFill>
                <a:latin typeface="Tahoma" pitchFamily="32" charset="0"/>
              </a:rPr>
              <a:t> United States, England, Australia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solidFill>
                  <a:srgbClr val="FFFFFF"/>
                </a:solidFill>
                <a:latin typeface="Tahoma" pitchFamily="32" charset="0"/>
              </a:rPr>
              <a:t>Advantage—balance of needs and wants met by government and in marketplace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Tahoma" pitchFamily="32" charset="0"/>
              <a:buChar char="•"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2700">
                <a:solidFill>
                  <a:srgbClr val="FFFFFF"/>
                </a:solidFill>
                <a:latin typeface="Tahoma" pitchFamily="32" charset="0"/>
              </a:rPr>
              <a:t>Disadvantage—citizens have to pay taxes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154556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DejaVu LGC Sans"/>
        <a:cs typeface="DejaVu LGC Sans"/>
      </a:majorFont>
      <a:minorFont>
        <a:latin typeface="Times New Roman"/>
        <a:ea typeface="DejaVu LGC Sans"/>
        <a:cs typeface="DejaVu LGC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2154556</Template>
  <TotalTime>0</TotalTime>
  <Words>440</Words>
  <PresentationFormat>Custom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Times New Roman</vt:lpstr>
      <vt:lpstr>DejaVu LGC Sans</vt:lpstr>
      <vt:lpstr>Arial</vt:lpstr>
      <vt:lpstr>Tahoma</vt:lpstr>
      <vt:lpstr>Comic Sans MS</vt:lpstr>
      <vt:lpstr>Courier New</vt:lpstr>
      <vt:lpstr>Wingdings</vt:lpstr>
      <vt:lpstr>Courier New</vt:lpstr>
      <vt:lpstr>Times New Roman</vt:lpstr>
      <vt:lpstr>trebuchet ms</vt:lpstr>
      <vt:lpstr>2154556</vt:lpstr>
      <vt:lpstr>2.01 Economic Systems Compare different types of economic systems: traditional, free enterprise, command and mixed.</vt:lpstr>
      <vt:lpstr>What is economics????</vt:lpstr>
      <vt:lpstr>FACTORS OF PRODUCTION.</vt:lpstr>
      <vt:lpstr>WHY ECONOMIC SITUATIONS&gt;3???</vt:lpstr>
      <vt:lpstr>MARKET ECONOMYY free enterprise</vt:lpstr>
      <vt:lpstr>TRADITIONAL EXONOMY</vt:lpstr>
      <vt:lpstr>Command Economy</vt:lpstr>
      <vt:lpstr>MIXED ECONOMY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2.01 Economic Systems Compare different types of economic systems: traditional, free enterprise, command and mixed.</dc:title>
  <dc:creator>thakkar</dc:creator>
  <cp:lastModifiedBy>thakkar</cp:lastModifiedBy>
  <cp:revision>1</cp:revision>
  <dcterms:created xsi:type="dcterms:W3CDTF">2011-09-19T02:15:46Z</dcterms:created>
  <dcterms:modified xsi:type="dcterms:W3CDTF">2011-09-19T02:16:32Z</dcterms:modified>
</cp:coreProperties>
</file>